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-TextureFore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796303"/>
            <a:ext cx="7086600" cy="1847850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6565"/>
            <a:ext cx="7086600" cy="1752600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8423" y="6221506"/>
            <a:ext cx="2743200" cy="365125"/>
          </a:xfrm>
        </p:spPr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6221506"/>
            <a:ext cx="27432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標題上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5" y="3765177"/>
            <a:ext cx="7272338" cy="1098176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78013" y="777240"/>
            <a:ext cx="4294363" cy="2866913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9025" y="4867836"/>
            <a:ext cx="7272338" cy="126402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6588" y="609600"/>
            <a:ext cx="1524000" cy="551656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9024" y="609600"/>
            <a:ext cx="5921376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92224"/>
            <a:ext cx="7086600" cy="1847088"/>
          </a:xfrm>
        </p:spPr>
        <p:txBody>
          <a:bodyPr vert="horz" lIns="91440" tIns="45720" rIns="91440" bIns="45720" rtlCol="0" anchor="b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666744"/>
            <a:ext cx="7086600" cy="1755648"/>
          </a:xfr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>
                <a:rot lat="0" lon="0" rev="10800000"/>
              </a:lightRig>
            </a:scene3d>
            <a:sp3d extrusionH="25400">
              <a:bevelT w="12700" h="12700" prst="relaxedInset"/>
              <a:bevelB w="12700" h="12700" prst="relaxedInset"/>
            </a:sp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19050" dir="4200000" algn="ctr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902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2363" y="1816100"/>
            <a:ext cx="3429000" cy="4310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9024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2363" y="1688679"/>
            <a:ext cx="3429000" cy="8270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2363" y="2590800"/>
            <a:ext cx="3429000" cy="35353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29" y="381000"/>
            <a:ext cx="3429000" cy="1649506"/>
          </a:xfrm>
        </p:spPr>
        <p:txBody>
          <a:bodyPr anchor="b"/>
          <a:lstStyle>
            <a:lvl1pPr algn="ctr">
              <a:lnSpc>
                <a:spcPct val="100000"/>
              </a:lnSpc>
              <a:defRPr sz="3600" b="1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0588" y="381000"/>
            <a:ext cx="3429000" cy="57451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4729" y="2057401"/>
            <a:ext cx="342900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ior-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363" y="739588"/>
            <a:ext cx="3429000" cy="129038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88136" y="779929"/>
            <a:ext cx="3429000" cy="4935071"/>
          </a:xfrm>
          <a:ln w="76200" cmpd="dbl">
            <a:solidFill>
              <a:schemeClr val="tx1"/>
            </a:solidFill>
            <a:miter lim="800000"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2363" y="2057400"/>
            <a:ext cx="342900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 typeface="Wingdings" pitchFamily="2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33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9024" y="1801906"/>
            <a:ext cx="7272339" cy="432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2187" y="6356350"/>
            <a:ext cx="2429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90C4CEC-16D5-4229-B4DE-FDE9B679D7E2}" type="datetimeFigureOut">
              <a:rPr lang="en-US" smtClean="0"/>
              <a:t>16/2/16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0393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BAE4E6-4D12-4A48-9B6B-6FA0B79BEE9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ts val="5200"/>
        </a:lnSpc>
        <a:spcBef>
          <a:spcPct val="0"/>
        </a:spcBef>
        <a:buNone/>
        <a:defRPr sz="4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" pitchFamily="2" charset="2"/>
        <a:buChar char="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" pitchFamily="2" charset="2"/>
        <a:buChar char="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" pitchFamily="2" charset="2"/>
        <a:buChar char="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" pitchFamily="2" charset="2"/>
        <a:buChar char="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AskChanges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The </a:t>
            </a:r>
            <a:r>
              <a:rPr kumimoji="1" lang="en-US" altLang="zh-TW" dirty="0" err="1" smtClean="0"/>
              <a:t>iOS</a:t>
            </a:r>
            <a:r>
              <a:rPr kumimoji="1" lang="en-US" altLang="zh-TW" dirty="0" smtClean="0"/>
              <a:t> app of Changes</a:t>
            </a:r>
            <a:endParaRPr kumimoji="1" lang="zh-TW" altLang="en-US" dirty="0"/>
          </a:p>
        </p:txBody>
      </p:sp>
      <p:pic>
        <p:nvPicPr>
          <p:cNvPr id="6" name="圖片 5" descr="螢幕快照 2016-02-16 14.3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68265"/>
            <a:ext cx="838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3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dirty="0" smtClean="0"/>
              <a:t>Thank You for purchasing</a:t>
            </a:r>
            <a:endParaRPr kumimoji="1" lang="zh-TW" altLang="en-US" sz="4000" dirty="0"/>
          </a:p>
        </p:txBody>
      </p:sp>
      <p:pic>
        <p:nvPicPr>
          <p:cNvPr id="6" name="內容版面配置區 5" descr="螢幕快照 2016-02-16 13.49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10" r="-103310"/>
          <a:stretch>
            <a:fillRect/>
          </a:stretch>
        </p:blipFill>
        <p:spPr>
          <a:xfrm>
            <a:off x="3653075" y="1663408"/>
            <a:ext cx="7835663" cy="4659219"/>
          </a:xfrm>
        </p:spPr>
      </p:pic>
      <p:sp>
        <p:nvSpPr>
          <p:cNvPr id="7" name="矩形 6"/>
          <p:cNvSpPr/>
          <p:nvPr/>
        </p:nvSpPr>
        <p:spPr>
          <a:xfrm>
            <a:off x="952499" y="1613646"/>
            <a:ext cx="534987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/>
              <a:t>The </a:t>
            </a:r>
            <a:r>
              <a:rPr lang="en-US" altLang="zh-TW" sz="2000" b="1" dirty="0"/>
              <a:t>app of </a:t>
            </a:r>
            <a:r>
              <a:rPr lang="en-US" altLang="zh-TW" sz="2000" b="1" dirty="0" smtClean="0"/>
              <a:t>Changes</a:t>
            </a:r>
            <a:endParaRPr lang="en-US" altLang="zh-TW" sz="2000" b="1" dirty="0"/>
          </a:p>
          <a:p>
            <a:endParaRPr lang="en-US" altLang="zh-TW" sz="2000" b="1" dirty="0"/>
          </a:p>
          <a:p>
            <a:r>
              <a:rPr lang="en-US" altLang="zh-TW" sz="2000" b="1" dirty="0"/>
              <a:t>In any matter, there are positive and negative factors</a:t>
            </a:r>
            <a:r>
              <a:rPr lang="en-US" altLang="zh-TW" sz="2000" b="1" dirty="0" smtClean="0"/>
              <a:t>.</a:t>
            </a:r>
            <a:endParaRPr lang="en-US" altLang="zh-TW" sz="2000" b="1" dirty="0"/>
          </a:p>
          <a:p>
            <a:r>
              <a:rPr lang="en-US" altLang="zh-TW" sz="2000" b="1" dirty="0"/>
              <a:t>As the sun gives place to the moon, and the moon to the sun, so is change always proceeding in the phenomena of nature and the experiences of society</a:t>
            </a:r>
            <a:r>
              <a:rPr lang="en-US" altLang="zh-TW" sz="2000" b="1" dirty="0" smtClean="0"/>
              <a:t>.</a:t>
            </a:r>
            <a:endParaRPr lang="en-US" altLang="zh-TW" sz="2000" b="1" dirty="0"/>
          </a:p>
          <a:p>
            <a:r>
              <a:rPr lang="en-US" altLang="zh-TW" sz="2000" b="1" dirty="0"/>
              <a:t>The idea that any can be described in terms of two basic elements is beautiful in its simplicity and forms the foundation from which the yin-yang theory was constructed</a:t>
            </a:r>
            <a:r>
              <a:rPr lang="en-US" altLang="zh-TW" sz="2000" b="1" dirty="0" smtClean="0"/>
              <a:t>.</a:t>
            </a:r>
            <a:endParaRPr lang="en-US" altLang="zh-TW" sz="2000" b="1" dirty="0"/>
          </a:p>
          <a:p>
            <a:r>
              <a:rPr lang="en-US" altLang="zh-TW" sz="2000" b="1" dirty="0"/>
              <a:t>The theory has been influencing all aspects of life from business and politics to personal relationships.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790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 descr="ipa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117" r="-62117"/>
          <a:stretch>
            <a:fillRect/>
          </a:stretch>
        </p:blipFill>
        <p:spPr>
          <a:xfrm>
            <a:off x="3154600" y="1801906"/>
            <a:ext cx="7272339" cy="4324257"/>
          </a:xfrm>
        </p:spPr>
      </p:pic>
    </p:spTree>
    <p:extLst>
      <p:ext uri="{BB962C8B-B14F-4D97-AF65-F5344CB8AC3E}">
        <p14:creationId xmlns:p14="http://schemas.microsoft.com/office/powerpoint/2010/main" val="360288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9024" y="274638"/>
            <a:ext cx="7272339" cy="719830"/>
          </a:xfrm>
        </p:spPr>
        <p:txBody>
          <a:bodyPr/>
          <a:lstStyle/>
          <a:p>
            <a:r>
              <a:rPr kumimoji="1" lang="en-US" altLang="zh-TW" sz="4000" dirty="0" smtClean="0"/>
              <a:t>Introduction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6231" y="1162762"/>
            <a:ext cx="7971594" cy="5220563"/>
          </a:xfrm>
        </p:spPr>
        <p:txBody>
          <a:bodyPr>
            <a:noAutofit/>
          </a:bodyPr>
          <a:lstStyle/>
          <a:p>
            <a:r>
              <a:rPr kumimoji="1" lang="en-US" altLang="zh-TW" sz="2000" dirty="0"/>
              <a:t>Book of Change is oldest of the Chinese Classics, famous with its yin-yang theory, the idea that any can be described in terms of two basic elements is beautiful in its simplicity and forms the foundation from which the yin-yang theory was constructed.</a:t>
            </a:r>
          </a:p>
          <a:p>
            <a:r>
              <a:rPr kumimoji="1" lang="en-US" altLang="zh-TW" sz="2000" dirty="0"/>
              <a:t>The book was analyzed and annotated by Confucius, the great scholar and educator. From then on the system had evolved into a language of logic for describing the courses of actions and events. </a:t>
            </a:r>
          </a:p>
          <a:p>
            <a:r>
              <a:rPr kumimoji="1" lang="en-US" altLang="zh-TW" sz="2000" dirty="0"/>
              <a:t>It has been venerated for more than three thousand years as an oracle of fortune, a guide to success, and a source of wisdom.                        </a:t>
            </a:r>
          </a:p>
          <a:p>
            <a:r>
              <a:rPr kumimoji="1" lang="en-US" altLang="zh-TW" sz="2000" dirty="0"/>
              <a:t>By putting together three lines, Yin and Yang, in all possible combination to represent the eight basic elements.</a:t>
            </a:r>
          </a:p>
          <a:p>
            <a:r>
              <a:rPr kumimoji="1" lang="en-US" altLang="zh-TW" sz="2000" dirty="0" smtClean="0"/>
              <a:t>With </a:t>
            </a:r>
            <a:r>
              <a:rPr kumimoji="1" lang="en-US" altLang="zh-TW" sz="2000" dirty="0"/>
              <a:t>there eight elements as building blocks, a higher level of representation was achieved by stacking trigrams upon trigrams, creating the Sixty-four Hexagrams</a:t>
            </a:r>
            <a:r>
              <a:rPr kumimoji="1" lang="en-US" altLang="zh-TW" sz="1400" dirty="0"/>
              <a:t>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363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400" dirty="0"/>
              <a:t>Conventions used in this app</a:t>
            </a:r>
            <a:endParaRPr kumimoji="1" lang="zh-TW" altLang="en-US" sz="4400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71185" y="1741506"/>
            <a:ext cx="7272339" cy="43846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de-DE" altLang="zh-TW" dirty="0" smtClean="0"/>
              <a:t>  </a:t>
            </a:r>
            <a:r>
              <a:rPr kumimoji="1" lang="de-DE" altLang="zh-TW" b="1" dirty="0" smtClean="0"/>
              <a:t> </a:t>
            </a:r>
            <a:r>
              <a:rPr kumimoji="1" lang="de-DE" altLang="zh-TW" b="1" dirty="0" err="1" smtClean="0"/>
              <a:t>Trigram</a:t>
            </a:r>
            <a:r>
              <a:rPr kumimoji="1" lang="de-DE" altLang="zh-TW" b="1" dirty="0" smtClean="0"/>
              <a:t>/Image/</a:t>
            </a:r>
            <a:r>
              <a:rPr kumimoji="1" lang="de-DE" altLang="zh-TW" b="1" dirty="0" err="1" smtClean="0"/>
              <a:t>Decimal</a:t>
            </a:r>
            <a:r>
              <a:rPr kumimoji="1" lang="de-DE" altLang="zh-TW" b="1" dirty="0" smtClean="0"/>
              <a:t>/Binary</a:t>
            </a:r>
          </a:p>
          <a:p>
            <a:r>
              <a:rPr kumimoji="1" lang="de-DE" altLang="zh-TW" b="1" dirty="0" smtClean="0"/>
              <a:t>    ☰         </a:t>
            </a:r>
            <a:r>
              <a:rPr kumimoji="1" lang="de-DE" altLang="zh-TW" b="1" dirty="0" err="1" smtClean="0"/>
              <a:t>sky</a:t>
            </a:r>
            <a:r>
              <a:rPr kumimoji="1" lang="de-DE" altLang="zh-TW" b="1" dirty="0" smtClean="0"/>
              <a:t>              7        111</a:t>
            </a:r>
          </a:p>
          <a:p>
            <a:r>
              <a:rPr kumimoji="1" lang="de-DE" altLang="zh-TW" b="1" dirty="0" smtClean="0"/>
              <a:t>    </a:t>
            </a:r>
            <a:r>
              <a:rPr kumimoji="1" lang="de-DE" altLang="zh-TW" b="1" dirty="0"/>
              <a:t>☴         wind          6       011</a:t>
            </a:r>
          </a:p>
          <a:p>
            <a:r>
              <a:rPr kumimoji="1" lang="de-DE" altLang="zh-TW" b="1" dirty="0"/>
              <a:t>    ☲         </a:t>
            </a:r>
            <a:r>
              <a:rPr kumimoji="1" lang="de-DE" altLang="zh-TW" b="1" dirty="0" err="1"/>
              <a:t>fire</a:t>
            </a:r>
            <a:r>
              <a:rPr kumimoji="1" lang="de-DE" altLang="zh-TW" b="1" dirty="0"/>
              <a:t>             5       101</a:t>
            </a:r>
          </a:p>
          <a:p>
            <a:r>
              <a:rPr kumimoji="1" lang="de-DE" altLang="zh-TW" b="1" dirty="0"/>
              <a:t>    ☶         </a:t>
            </a:r>
            <a:r>
              <a:rPr kumimoji="1" lang="de-DE" altLang="zh-TW" b="1" dirty="0" err="1" smtClean="0"/>
              <a:t>mountain</a:t>
            </a:r>
            <a:r>
              <a:rPr kumimoji="1" lang="de-DE" altLang="zh-TW" b="1" dirty="0" smtClean="0"/>
              <a:t> 4       </a:t>
            </a:r>
            <a:r>
              <a:rPr kumimoji="1" lang="de-DE" altLang="zh-TW" b="1" dirty="0"/>
              <a:t>001</a:t>
            </a:r>
          </a:p>
          <a:p>
            <a:r>
              <a:rPr kumimoji="1" lang="de-DE" altLang="zh-TW" b="1" dirty="0"/>
              <a:t>    ☱         </a:t>
            </a:r>
            <a:r>
              <a:rPr kumimoji="1" lang="de-DE" altLang="zh-TW" b="1" dirty="0" err="1"/>
              <a:t>lake</a:t>
            </a:r>
            <a:r>
              <a:rPr kumimoji="1" lang="de-DE" altLang="zh-TW" b="1" dirty="0"/>
              <a:t>           3        110</a:t>
            </a:r>
          </a:p>
          <a:p>
            <a:r>
              <a:rPr kumimoji="1" lang="de-DE" altLang="zh-TW" b="1" dirty="0"/>
              <a:t>    ☵         </a:t>
            </a:r>
            <a:r>
              <a:rPr kumimoji="1" lang="de-DE" altLang="zh-TW" b="1" dirty="0" err="1" smtClean="0"/>
              <a:t>water</a:t>
            </a:r>
            <a:r>
              <a:rPr kumimoji="1" lang="de-DE" altLang="zh-TW" b="1" dirty="0" smtClean="0"/>
              <a:t>        2       010</a:t>
            </a:r>
          </a:p>
          <a:p>
            <a:r>
              <a:rPr kumimoji="1" lang="de-DE" altLang="zh-TW" b="1" dirty="0" smtClean="0"/>
              <a:t>    ☳         </a:t>
            </a:r>
            <a:r>
              <a:rPr kumimoji="1" lang="de-DE" altLang="zh-TW" b="1" dirty="0" err="1" smtClean="0"/>
              <a:t>thunder</a:t>
            </a:r>
            <a:r>
              <a:rPr kumimoji="1" lang="de-DE" altLang="zh-TW" b="1" dirty="0" smtClean="0"/>
              <a:t>    1        100</a:t>
            </a:r>
          </a:p>
          <a:p>
            <a:r>
              <a:rPr kumimoji="1" lang="de-DE" altLang="zh-TW" b="1" dirty="0" smtClean="0"/>
              <a:t>    </a:t>
            </a:r>
            <a:r>
              <a:rPr kumimoji="1" lang="de-DE" altLang="zh-TW" b="1" dirty="0"/>
              <a:t>☷         </a:t>
            </a:r>
            <a:r>
              <a:rPr kumimoji="1" lang="de-DE" altLang="zh-TW" b="1" dirty="0" err="1"/>
              <a:t>earth</a:t>
            </a:r>
            <a:r>
              <a:rPr kumimoji="1" lang="de-DE" altLang="zh-TW" b="1" dirty="0"/>
              <a:t>         0       000</a:t>
            </a:r>
          </a:p>
          <a:p>
            <a:endParaRPr kumimoji="1" lang="zh-TW" altLang="en-US" b="1" dirty="0"/>
          </a:p>
        </p:txBody>
      </p:sp>
      <p:pic>
        <p:nvPicPr>
          <p:cNvPr id="6" name="內容版面配置區 3" descr="freely-100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54" r="-51954"/>
          <a:stretch>
            <a:fillRect/>
          </a:stretch>
        </p:blipFill>
        <p:spPr>
          <a:xfrm>
            <a:off x="2508250" y="1741506"/>
            <a:ext cx="8604250" cy="46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3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9024" y="274638"/>
            <a:ext cx="7272339" cy="1102318"/>
          </a:xfrm>
        </p:spPr>
        <p:txBody>
          <a:bodyPr/>
          <a:lstStyle/>
          <a:p>
            <a:r>
              <a:rPr kumimoji="1" lang="en-US" altLang="zh-TW" dirty="0" err="1" smtClean="0"/>
              <a:t>ViewController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89024" y="1535884"/>
            <a:ext cx="3807156" cy="4324257"/>
          </a:xfrm>
        </p:spPr>
        <p:txBody>
          <a:bodyPr>
            <a:noAutofit/>
          </a:bodyPr>
          <a:lstStyle/>
          <a:p>
            <a:r>
              <a:rPr kumimoji="1" lang="en-US" altLang="zh-TW" sz="2000" dirty="0"/>
              <a:t>Symbols	Assigned as</a:t>
            </a:r>
          </a:p>
          <a:p>
            <a:r>
              <a:rPr kumimoji="1" lang="en-US" altLang="zh-TW" sz="2000" dirty="0"/>
              <a:t>Broken line	0 (binary)</a:t>
            </a:r>
          </a:p>
          <a:p>
            <a:r>
              <a:rPr kumimoji="1" lang="en-US" altLang="zh-TW" sz="2000" dirty="0"/>
              <a:t>Solid line	 </a:t>
            </a:r>
            <a:r>
              <a:rPr kumimoji="1" lang="en-US" altLang="zh-TW" sz="2000" dirty="0" smtClean="0"/>
              <a:t>1 </a:t>
            </a:r>
            <a:r>
              <a:rPr kumimoji="1" lang="en-US" altLang="zh-TW" sz="2000" dirty="0"/>
              <a:t>(binary)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Complementary trigrams shall mean two trigrams whose decimal sum is 7.</a:t>
            </a:r>
          </a:p>
          <a:p>
            <a:r>
              <a:rPr kumimoji="1" lang="en-US" altLang="zh-TW" sz="2000" dirty="0"/>
              <a:t>Complementary hexagrams are the two hexagrams that add up to 63 in decimal value.</a:t>
            </a:r>
            <a:endParaRPr kumimoji="1" lang="zh-TW" altLang="en-US" sz="2000" dirty="0"/>
          </a:p>
        </p:txBody>
      </p:sp>
      <p:pic>
        <p:nvPicPr>
          <p:cNvPr id="9" name="圖片 8" descr="螢幕快照 2016-02-16 13.2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7" y="1376956"/>
            <a:ext cx="3182516" cy="51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3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0125" y="304273"/>
            <a:ext cx="7833046" cy="739593"/>
          </a:xfrm>
        </p:spPr>
        <p:txBody>
          <a:bodyPr/>
          <a:lstStyle/>
          <a:p>
            <a:r>
              <a:rPr kumimoji="1" lang="en-US" altLang="zh-TW" sz="4400" dirty="0" err="1" smtClean="0"/>
              <a:t>SlidingPannelController</a:t>
            </a:r>
            <a:endParaRPr kumimoji="1" lang="zh-TW" altLang="en-US" sz="4400" dirty="0"/>
          </a:p>
        </p:txBody>
      </p:sp>
      <p:pic>
        <p:nvPicPr>
          <p:cNvPr id="4" name="內容版面配置區 3" descr="螢幕快照 2016-02-16 13.38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170" r="-105170"/>
          <a:stretch>
            <a:fillRect/>
          </a:stretch>
        </p:blipFill>
        <p:spPr>
          <a:xfrm>
            <a:off x="-1746360" y="1787343"/>
            <a:ext cx="8009809" cy="4737282"/>
          </a:xfrm>
        </p:spPr>
      </p:pic>
      <p:sp>
        <p:nvSpPr>
          <p:cNvPr id="5" name="矩形 4"/>
          <p:cNvSpPr/>
          <p:nvPr/>
        </p:nvSpPr>
        <p:spPr>
          <a:xfrm>
            <a:off x="1000125" y="1102624"/>
            <a:ext cx="7833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/>
              <a:t>Clean and easy to use UI</a:t>
            </a:r>
            <a:r>
              <a:rPr lang="en-US" altLang="zh-TW" sz="2400" b="1" baseline="30000" dirty="0" smtClean="0"/>
              <a:t> </a:t>
            </a:r>
            <a:endParaRPr lang="zh-TW" altLang="en-US" sz="2400" dirty="0"/>
          </a:p>
        </p:txBody>
      </p:sp>
      <p:pic>
        <p:nvPicPr>
          <p:cNvPr id="10" name="圖片 9" descr="螢幕快照 2016-02-16 13.2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47" y="1787343"/>
            <a:ext cx="2577740" cy="4737281"/>
          </a:xfrm>
          <a:prstGeom prst="rect">
            <a:avLst/>
          </a:prstGeom>
        </p:spPr>
      </p:pic>
      <p:pic>
        <p:nvPicPr>
          <p:cNvPr id="11" name="圖片 10" descr="螢幕快照 2016-02-16 15.14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49" y="1787343"/>
            <a:ext cx="2569722" cy="47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9024" y="274638"/>
            <a:ext cx="7272339" cy="781027"/>
          </a:xfrm>
        </p:spPr>
        <p:txBody>
          <a:bodyPr/>
          <a:lstStyle/>
          <a:p>
            <a:r>
              <a:rPr kumimoji="1" lang="en-US" altLang="zh-TW" sz="4000" dirty="0" err="1" smtClean="0"/>
              <a:t>MeaningViewController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0604" y="1059756"/>
            <a:ext cx="6820759" cy="86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Allow </a:t>
            </a:r>
            <a:r>
              <a:rPr lang="en-US" altLang="zh-TW" b="1" dirty="0" smtClean="0"/>
              <a:t>user </a:t>
            </a:r>
            <a:r>
              <a:rPr lang="en-US" altLang="zh-TW" b="1" dirty="0"/>
              <a:t>to quickly </a:t>
            </a:r>
            <a:r>
              <a:rPr lang="en-US" altLang="zh-TW" b="1" dirty="0" smtClean="0"/>
              <a:t>look up judgment </a:t>
            </a:r>
            <a:r>
              <a:rPr lang="en-US" altLang="zh-TW" b="1" dirty="0"/>
              <a:t>in just one</a:t>
            </a:r>
            <a:br>
              <a:rPr lang="en-US" altLang="zh-TW" b="1" dirty="0"/>
            </a:br>
            <a:r>
              <a:rPr lang="en-US" altLang="zh-TW" b="1" dirty="0"/>
              <a:t>tap. History tab </a:t>
            </a:r>
            <a:r>
              <a:rPr lang="en-US" altLang="zh-TW" b="1" dirty="0" smtClean="0"/>
              <a:t>list Hexagrams recently looked </a:t>
            </a:r>
            <a:r>
              <a:rPr lang="en-US" altLang="zh-TW" b="1" dirty="0"/>
              <a:t>up. </a:t>
            </a:r>
            <a:endParaRPr kumimoji="1" lang="zh-TW" altLang="en-US" dirty="0"/>
          </a:p>
        </p:txBody>
      </p:sp>
      <p:pic>
        <p:nvPicPr>
          <p:cNvPr id="5" name="圖片 4" descr="螢幕快照 2016-02-16 13.4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67" y="2057659"/>
            <a:ext cx="3102130" cy="4631009"/>
          </a:xfrm>
          <a:prstGeom prst="rect">
            <a:avLst/>
          </a:prstGeom>
        </p:spPr>
      </p:pic>
      <p:pic>
        <p:nvPicPr>
          <p:cNvPr id="6" name="圖片 5" descr="螢幕快照 2016-02-16 15.0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04" y="2057659"/>
            <a:ext cx="2973061" cy="46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3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9024" y="274637"/>
            <a:ext cx="7272339" cy="1010521"/>
          </a:xfrm>
        </p:spPr>
        <p:txBody>
          <a:bodyPr/>
          <a:lstStyle/>
          <a:p>
            <a:r>
              <a:rPr kumimoji="1" lang="en-US" altLang="zh-TW" sz="4000" dirty="0" smtClean="0"/>
              <a:t>Translate Tool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9024" y="1285158"/>
            <a:ext cx="7272339" cy="630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Google’s free online language translation service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 descr="螢幕快照 2016-02-16 13.25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4" y="1838048"/>
            <a:ext cx="2589375" cy="4732306"/>
          </a:xfrm>
          <a:prstGeom prst="rect">
            <a:avLst/>
          </a:prstGeom>
        </p:spPr>
      </p:pic>
      <p:pic>
        <p:nvPicPr>
          <p:cNvPr id="5" name="圖片 4" descr="螢幕快照 2016-02-16 13.27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48" y="1830944"/>
            <a:ext cx="2533132" cy="4739409"/>
          </a:xfrm>
          <a:prstGeom prst="rect">
            <a:avLst/>
          </a:prstGeom>
        </p:spPr>
      </p:pic>
      <p:pic>
        <p:nvPicPr>
          <p:cNvPr id="6" name="圖片 5" descr="螢幕快照 2016-02-16 13.37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90" y="1838048"/>
            <a:ext cx="2581881" cy="47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5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9024" y="274638"/>
            <a:ext cx="7272339" cy="704530"/>
          </a:xfrm>
        </p:spPr>
        <p:txBody>
          <a:bodyPr/>
          <a:lstStyle/>
          <a:p>
            <a:r>
              <a:rPr kumimoji="1" lang="en-US" altLang="zh-TW" sz="4000" dirty="0" smtClean="0"/>
              <a:t>Image Analyzer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9025" y="979168"/>
            <a:ext cx="6974374" cy="86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Supports use camera to translate picture to a whole English text 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 descr="螢幕快照 2016-02-16 13.23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44" y="1839374"/>
            <a:ext cx="2965626" cy="4800607"/>
          </a:xfrm>
          <a:prstGeom prst="rect">
            <a:avLst/>
          </a:prstGeom>
        </p:spPr>
      </p:pic>
      <p:pic>
        <p:nvPicPr>
          <p:cNvPr id="5" name="圖片 4" descr="螢幕快照 2016-02-16 13.2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63" y="1839374"/>
            <a:ext cx="2867628" cy="48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70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傳統">
  <a:themeElements>
    <a:clrScheme name="Tradition">
      <a:dk1>
        <a:srgbClr val="000000"/>
      </a:dk1>
      <a:lt1>
        <a:srgbClr val="FFFFFF"/>
      </a:lt1>
      <a:dk2>
        <a:srgbClr val="59480D"/>
      </a:dk2>
      <a:lt2>
        <a:srgbClr val="D28E11"/>
      </a:lt2>
      <a:accent1>
        <a:srgbClr val="6B4A0B"/>
      </a:accent1>
      <a:accent2>
        <a:srgbClr val="790A14"/>
      </a:accent2>
      <a:accent3>
        <a:srgbClr val="908342"/>
      </a:accent3>
      <a:accent4>
        <a:srgbClr val="423E5C"/>
      </a:accent4>
      <a:accent5>
        <a:srgbClr val="641345"/>
      </a:accent5>
      <a:accent6>
        <a:srgbClr val="748A2F"/>
      </a:accent6>
      <a:hlink>
        <a:srgbClr val="DD7E0E"/>
      </a:hlink>
      <a:folHlink>
        <a:srgbClr val="7F6F6F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Tradit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90000"/>
                <a:satMod val="300000"/>
              </a:schemeClr>
            </a:duotone>
          </a:blip>
          <a:stretch/>
        </a:blip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38100" cap="flat" cmpd="sng" algn="ctr">
          <a:solidFill>
            <a:schemeClr val="phClr">
              <a:shade val="90000"/>
            </a:schemeClr>
          </a:solidFill>
          <a:prstDash val="solid"/>
          <a:miter/>
        </a:ln>
        <a:ln w="76200" cap="flat" cmpd="dbl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innerShdw blurRad="127000">
              <a:srgbClr val="FFFFFF">
                <a:alpha val="35000"/>
              </a:srgbClr>
            </a:innerShdw>
          </a:effectLst>
          <a:scene3d>
            <a:camera prst="orthographicFront">
              <a:rot lat="0" lon="0" rev="0"/>
            </a:camera>
            <a:lightRig rig="chilly" dir="tl">
              <a:rot lat="0" lon="0" rev="5400000"/>
            </a:lightRig>
          </a:scene3d>
          <a:sp3d prstMaterial="softEdge">
            <a:bevelT w="0" h="0"/>
          </a:sp3d>
        </a:effectStyle>
        <a:effectStyle>
          <a:effectLst>
            <a:outerShdw blurRad="63500" dist="25400" dir="5400000" algn="br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3600000"/>
            </a:lightRig>
          </a:scene3d>
          <a:sp3d>
            <a:bevelT w="889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75000"/>
              </a:schemeClr>
              <a:schemeClr val="phClr">
                <a:satMod val="3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傳統.thmx</Template>
  <TotalTime>150</TotalTime>
  <Words>363</Words>
  <Application>Microsoft Macintosh PowerPoint</Application>
  <PresentationFormat>如螢幕大小 (4:3)</PresentationFormat>
  <Paragraphs>40</Paragraphs>
  <Slides>10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傳統</vt:lpstr>
      <vt:lpstr>AskChanges</vt:lpstr>
      <vt:lpstr>PowerPoint 簡報</vt:lpstr>
      <vt:lpstr>Introduction</vt:lpstr>
      <vt:lpstr>Conventions used in this app</vt:lpstr>
      <vt:lpstr>ViewController</vt:lpstr>
      <vt:lpstr>SlidingPannelController</vt:lpstr>
      <vt:lpstr>MeaningViewController</vt:lpstr>
      <vt:lpstr>Translate Tool</vt:lpstr>
      <vt:lpstr>Image Analyzer</vt:lpstr>
      <vt:lpstr>Thank You for purchasing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AskChanges</dc:title>
  <dc:creator>易先 周</dc:creator>
  <cp:lastModifiedBy>易先 周</cp:lastModifiedBy>
  <cp:revision>19</cp:revision>
  <dcterms:created xsi:type="dcterms:W3CDTF">2016-02-16T05:54:39Z</dcterms:created>
  <dcterms:modified xsi:type="dcterms:W3CDTF">2016-02-16T08:25:11Z</dcterms:modified>
</cp:coreProperties>
</file>